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bril Fatface" charset="1" panose="02000503000000020003"/>
      <p:regular r:id="rId20"/>
    </p:embeddedFont>
    <p:embeddedFont>
      <p:font typeface="Open Sans Bold" charset="1" panose="00000000000000000000"/>
      <p:regular r:id="rId21"/>
    </p:embeddedFont>
    <p:embeddedFont>
      <p:font typeface="Merriweather" charset="1" panose="00000500000000000000"/>
      <p:regular r:id="rId23"/>
    </p:embeddedFont>
    <p:embeddedFont>
      <p:font typeface="Merriweather Italics" charset="1" panose="00000500000000000000"/>
      <p:regular r:id="rId27"/>
    </p:embeddedFont>
    <p:embeddedFont>
      <p:font typeface="Consolas" charset="1" panose="020B060902020403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33" Target="notesSlides/notesSlide10.xml" Type="http://schemas.openxmlformats.org/officeDocument/2006/relationships/notesSlide"/><Relationship Id="rId34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2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2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3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4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5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6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7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8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9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554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5614" y="2462808"/>
            <a:ext cx="6086666" cy="5361432"/>
            <a:chOff x="0" y="0"/>
            <a:chExt cx="8115555" cy="7148576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115554" cy="7148576"/>
            </a:xfrm>
            <a:custGeom>
              <a:avLst/>
              <a:gdLst/>
              <a:ahLst/>
              <a:cxnLst/>
              <a:rect r="r" b="b" t="t" l="l"/>
              <a:pathLst>
                <a:path h="7148576" w="8115554">
                  <a:moveTo>
                    <a:pt x="0" y="0"/>
                  </a:moveTo>
                  <a:lnTo>
                    <a:pt x="8115554" y="0"/>
                  </a:lnTo>
                  <a:lnTo>
                    <a:pt x="8115554" y="7148576"/>
                  </a:lnTo>
                  <a:lnTo>
                    <a:pt x="0" y="714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1" r="0" b="-1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37747" y="4117479"/>
            <a:ext cx="9270504" cy="97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1"/>
              </a:lnSpc>
            </a:pPr>
            <a:r>
              <a:rPr lang="en-US" sz="606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🖥️</a:t>
            </a:r>
            <a:r>
              <a:rPr lang="en-US" sz="6062">
                <a:solidFill>
                  <a:srgbClr val="F5F0F0"/>
                </a:solidFill>
                <a:latin typeface="Abril Fatface"/>
                <a:ea typeface="Abril Fatface"/>
                <a:cs typeface="Abril Fatface"/>
                <a:sym typeface="Abril Fatface"/>
              </a:rPr>
              <a:t> Fontes de letra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49878" y="9144000"/>
            <a:ext cx="8865516" cy="946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1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Alunos: Alex, Ana .B, Elvis, Emilly, Esther, Gabrielli, Juan, Keven,  Pâmela, Richard, Victor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7" y="971550"/>
            <a:ext cx="11082932" cy="192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1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Fontes Locais com @font-face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6525" y="3112145"/>
            <a:ext cx="7831137" cy="4232693"/>
            <a:chOff x="0" y="0"/>
            <a:chExt cx="10441516" cy="5643591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441559" cy="5643626"/>
            </a:xfrm>
            <a:custGeom>
              <a:avLst/>
              <a:gdLst/>
              <a:ahLst/>
              <a:cxnLst/>
              <a:rect r="r" b="b" t="t" l="l"/>
              <a:pathLst>
                <a:path h="5643626" w="10441559">
                  <a:moveTo>
                    <a:pt x="0" y="0"/>
                  </a:moveTo>
                  <a:lnTo>
                    <a:pt x="10441559" y="0"/>
                  </a:lnTo>
                  <a:lnTo>
                    <a:pt x="10441559" y="5643626"/>
                  </a:lnTo>
                  <a:lnTo>
                    <a:pt x="0" y="5643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9" r="0" b="-1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29911" y="3112145"/>
            <a:ext cx="7687913" cy="2930176"/>
            <a:chOff x="0" y="0"/>
            <a:chExt cx="10250551" cy="39069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50551" cy="3906901"/>
            </a:xfrm>
            <a:custGeom>
              <a:avLst/>
              <a:gdLst/>
              <a:ahLst/>
              <a:cxnLst/>
              <a:rect r="r" b="b" t="t" l="l"/>
              <a:pathLst>
                <a:path h="3906901" w="10250551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10077704" y="0"/>
                  </a:lnTo>
                  <a:cubicBezTo>
                    <a:pt x="10173081" y="0"/>
                    <a:pt x="10250551" y="77343"/>
                    <a:pt x="10250551" y="172847"/>
                  </a:cubicBezTo>
                  <a:lnTo>
                    <a:pt x="10250551" y="3734054"/>
                  </a:lnTo>
                  <a:cubicBezTo>
                    <a:pt x="10250551" y="3829431"/>
                    <a:pt x="10173208" y="3906901"/>
                    <a:pt x="10077704" y="3906901"/>
                  </a:cubicBezTo>
                  <a:lnTo>
                    <a:pt x="172847" y="3906901"/>
                  </a:lnTo>
                  <a:cubicBezTo>
                    <a:pt x="77343" y="3906901"/>
                    <a:pt x="0" y="3829431"/>
                    <a:pt x="0" y="3734054"/>
                  </a:cubicBezTo>
                  <a:close/>
                </a:path>
              </a:pathLst>
            </a:custGeom>
            <a:solidFill>
              <a:srgbClr val="16222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14582" y="3112145"/>
            <a:ext cx="7718584" cy="2930176"/>
            <a:chOff x="0" y="0"/>
            <a:chExt cx="10291445" cy="39069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91445" cy="3906901"/>
            </a:xfrm>
            <a:custGeom>
              <a:avLst/>
              <a:gdLst/>
              <a:ahLst/>
              <a:cxnLst/>
              <a:rect r="r" b="b" t="t" l="l"/>
              <a:pathLst>
                <a:path h="3906901" w="10291445">
                  <a:moveTo>
                    <a:pt x="0" y="61722"/>
                  </a:moveTo>
                  <a:cubicBezTo>
                    <a:pt x="0" y="27559"/>
                    <a:pt x="27559" y="0"/>
                    <a:pt x="61722" y="0"/>
                  </a:cubicBezTo>
                  <a:lnTo>
                    <a:pt x="10229723" y="0"/>
                  </a:lnTo>
                  <a:cubicBezTo>
                    <a:pt x="10263759" y="0"/>
                    <a:pt x="10291445" y="27559"/>
                    <a:pt x="10291445" y="61722"/>
                  </a:cubicBezTo>
                  <a:lnTo>
                    <a:pt x="10291445" y="3845179"/>
                  </a:lnTo>
                  <a:cubicBezTo>
                    <a:pt x="10291445" y="3879215"/>
                    <a:pt x="10263886" y="3906901"/>
                    <a:pt x="10229723" y="3906901"/>
                  </a:cubicBezTo>
                  <a:lnTo>
                    <a:pt x="61722" y="3906901"/>
                  </a:lnTo>
                  <a:cubicBezTo>
                    <a:pt x="27686" y="3906901"/>
                    <a:pt x="0" y="3879342"/>
                    <a:pt x="0" y="3845179"/>
                  </a:cubicBezTo>
                  <a:close/>
                </a:path>
              </a:pathLst>
            </a:custGeom>
            <a:solidFill>
              <a:srgbClr val="16222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823102" y="3057674"/>
            <a:ext cx="7101483" cy="275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Consolas"/>
                <a:ea typeface="Consolas"/>
                <a:cs typeface="Consolas"/>
                <a:sym typeface="Consolas"/>
              </a:rPr>
              <a:t>@font-face {  font-family: 'MinhaFonte';  src: url('fonts/minhaFonte.ttf');}      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747" y="7771060"/>
            <a:ext cx="16128504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 @font-face para incorporar fontes personalizadas diretamente no seu projeto web, sem depender de serviços externos.</a:t>
            </a:r>
          </a:p>
        </p:txBody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257049" y="3802998"/>
            <a:ext cx="10297203" cy="213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733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Obrigado pela atenção de todos!</a:t>
            </a:r>
          </a:p>
        </p:txBody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7" y="3500438"/>
            <a:ext cx="9270504" cy="192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1"/>
              </a:lnSpc>
            </a:pPr>
            <a:r>
              <a:rPr lang="en-US" sz="606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📘</a:t>
            </a: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Tipografia e Fontes na Web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747" y="5919936"/>
            <a:ext cx="7576394" cy="7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Grupo 02 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569208"/>
            <a:chOff x="0" y="0"/>
            <a:chExt cx="24384000" cy="4758944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58944"/>
            </a:xfrm>
            <a:custGeom>
              <a:avLst/>
              <a:gdLst/>
              <a:ahLst/>
              <a:cxnLst/>
              <a:rect r="r" b="b" t="t" l="l"/>
              <a:pathLst>
                <a:path h="475894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58944"/>
                  </a:lnTo>
                  <a:lnTo>
                    <a:pt x="0" y="475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7" r="0" b="-3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98983" y="118026"/>
            <a:ext cx="3333130" cy="3333130"/>
            <a:chOff x="0" y="0"/>
            <a:chExt cx="4444173" cy="444417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444111" cy="4444111"/>
            </a:xfrm>
            <a:custGeom>
              <a:avLst/>
              <a:gdLst/>
              <a:ahLst/>
              <a:cxnLst/>
              <a:rect r="r" b="b" t="t" l="l"/>
              <a:pathLst>
                <a:path h="4444111" w="4444111">
                  <a:moveTo>
                    <a:pt x="0" y="0"/>
                  </a:moveTo>
                  <a:lnTo>
                    <a:pt x="4444111" y="0"/>
                  </a:lnTo>
                  <a:lnTo>
                    <a:pt x="4444111" y="4444111"/>
                  </a:lnTo>
                  <a:lnTo>
                    <a:pt x="0" y="4444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9381" y="4733776"/>
            <a:ext cx="7138392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O que é Tipografia?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4619" y="6125616"/>
            <a:ext cx="651891" cy="651890"/>
          </a:xfrm>
          <a:custGeom>
            <a:avLst/>
            <a:gdLst/>
            <a:ahLst/>
            <a:cxnLst/>
            <a:rect r="r" b="b" t="t" l="l"/>
            <a:pathLst>
              <a:path h="651890" w="651891">
                <a:moveTo>
                  <a:pt x="0" y="0"/>
                </a:moveTo>
                <a:lnTo>
                  <a:pt x="651891" y="0"/>
                </a:lnTo>
                <a:lnTo>
                  <a:pt x="651891" y="651890"/>
                </a:lnTo>
                <a:lnTo>
                  <a:pt x="0" y="65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06462" y="6183882"/>
            <a:ext cx="428149" cy="535305"/>
            <a:chOff x="0" y="0"/>
            <a:chExt cx="570865" cy="71374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70865" cy="713740"/>
            </a:xfrm>
            <a:custGeom>
              <a:avLst/>
              <a:gdLst/>
              <a:ahLst/>
              <a:cxnLst/>
              <a:rect r="r" b="b" t="t" l="l"/>
              <a:pathLst>
                <a:path h="713740" w="570865">
                  <a:moveTo>
                    <a:pt x="0" y="0"/>
                  </a:moveTo>
                  <a:lnTo>
                    <a:pt x="570865" y="0"/>
                  </a:lnTo>
                  <a:lnTo>
                    <a:pt x="570865" y="713740"/>
                  </a:lnTo>
                  <a:lnTo>
                    <a:pt x="0" y="71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59" r="0" b="-359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927175" y="5967412"/>
            <a:ext cx="4025504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Arte de organizar letras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7175" y="6655296"/>
            <a:ext cx="7038380" cy="647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Arte de organizar letras para leitura e impressão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317682" y="6125616"/>
            <a:ext cx="651890" cy="651890"/>
          </a:xfrm>
          <a:custGeom>
            <a:avLst/>
            <a:gdLst/>
            <a:ahLst/>
            <a:cxnLst/>
            <a:rect r="r" b="b" t="t" l="l"/>
            <a:pathLst>
              <a:path h="651890" w="651890">
                <a:moveTo>
                  <a:pt x="0" y="0"/>
                </a:moveTo>
                <a:lnTo>
                  <a:pt x="651890" y="0"/>
                </a:lnTo>
                <a:lnTo>
                  <a:pt x="651890" y="651890"/>
                </a:lnTo>
                <a:lnTo>
                  <a:pt x="0" y="65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429526" y="6183882"/>
            <a:ext cx="428149" cy="535305"/>
            <a:chOff x="0" y="0"/>
            <a:chExt cx="570865" cy="71374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570865" cy="713740"/>
            </a:xfrm>
            <a:custGeom>
              <a:avLst/>
              <a:gdLst/>
              <a:ahLst/>
              <a:cxnLst/>
              <a:rect r="r" b="b" t="t" l="l"/>
              <a:pathLst>
                <a:path h="713740" w="570865">
                  <a:moveTo>
                    <a:pt x="0" y="0"/>
                  </a:moveTo>
                  <a:lnTo>
                    <a:pt x="570865" y="0"/>
                  </a:lnTo>
                  <a:lnTo>
                    <a:pt x="570865" y="713740"/>
                  </a:lnTo>
                  <a:lnTo>
                    <a:pt x="0" y="71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59" r="0" b="-359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50240" y="6190358"/>
            <a:ext cx="4320778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Transmissão de emoções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50240" y="6655296"/>
            <a:ext cx="7038380" cy="647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Letras também transmitem emoções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94619" y="7868990"/>
            <a:ext cx="651891" cy="651890"/>
          </a:xfrm>
          <a:custGeom>
            <a:avLst/>
            <a:gdLst/>
            <a:ahLst/>
            <a:cxnLst/>
            <a:rect r="r" b="b" t="t" l="l"/>
            <a:pathLst>
              <a:path h="651890" w="651891">
                <a:moveTo>
                  <a:pt x="0" y="0"/>
                </a:moveTo>
                <a:lnTo>
                  <a:pt x="651891" y="0"/>
                </a:lnTo>
                <a:lnTo>
                  <a:pt x="651891" y="651890"/>
                </a:lnTo>
                <a:lnTo>
                  <a:pt x="0" y="65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06462" y="7927256"/>
            <a:ext cx="428149" cy="535305"/>
            <a:chOff x="0" y="0"/>
            <a:chExt cx="570865" cy="71374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570865" cy="713740"/>
            </a:xfrm>
            <a:custGeom>
              <a:avLst/>
              <a:gdLst/>
              <a:ahLst/>
              <a:cxnLst/>
              <a:rect r="r" b="b" t="t" l="l"/>
              <a:pathLst>
                <a:path h="713740" w="570865">
                  <a:moveTo>
                    <a:pt x="0" y="0"/>
                  </a:moveTo>
                  <a:lnTo>
                    <a:pt x="570865" y="0"/>
                  </a:lnTo>
                  <a:lnTo>
                    <a:pt x="570865" y="713740"/>
                  </a:lnTo>
                  <a:lnTo>
                    <a:pt x="0" y="71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59" r="0" b="-359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927175" y="7933730"/>
            <a:ext cx="3569196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Origem histórica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27175" y="8398669"/>
            <a:ext cx="7038380" cy="96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Criada com Johannes Gutenberg (prensa de tipos móveis)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317682" y="7868990"/>
            <a:ext cx="651890" cy="651890"/>
          </a:xfrm>
          <a:custGeom>
            <a:avLst/>
            <a:gdLst/>
            <a:ahLst/>
            <a:cxnLst/>
            <a:rect r="r" b="b" t="t" l="l"/>
            <a:pathLst>
              <a:path h="651890" w="651890">
                <a:moveTo>
                  <a:pt x="0" y="0"/>
                </a:moveTo>
                <a:lnTo>
                  <a:pt x="651890" y="0"/>
                </a:lnTo>
                <a:lnTo>
                  <a:pt x="651890" y="651890"/>
                </a:lnTo>
                <a:lnTo>
                  <a:pt x="0" y="65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429526" y="7927256"/>
            <a:ext cx="428149" cy="535305"/>
            <a:chOff x="0" y="0"/>
            <a:chExt cx="570865" cy="713740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570865" cy="713740"/>
            </a:xfrm>
            <a:custGeom>
              <a:avLst/>
              <a:gdLst/>
              <a:ahLst/>
              <a:cxnLst/>
              <a:rect r="r" b="b" t="t" l="l"/>
              <a:pathLst>
                <a:path h="713740" w="570865">
                  <a:moveTo>
                    <a:pt x="0" y="0"/>
                  </a:moveTo>
                  <a:lnTo>
                    <a:pt x="570865" y="0"/>
                  </a:lnTo>
                  <a:lnTo>
                    <a:pt x="570865" y="713740"/>
                  </a:lnTo>
                  <a:lnTo>
                    <a:pt x="0" y="713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59" r="0" b="-359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250240" y="7933730"/>
            <a:ext cx="3569196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Funcionalidade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50240" y="8398669"/>
            <a:ext cx="7038380" cy="64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Mais do que "letra bonita": é funcional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0994" y="2045494"/>
            <a:ext cx="6196012" cy="6196012"/>
            <a:chOff x="0" y="0"/>
            <a:chExt cx="8261349" cy="8261349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261350" cy="8261350"/>
            </a:xfrm>
            <a:custGeom>
              <a:avLst/>
              <a:gdLst/>
              <a:ahLst/>
              <a:cxnLst/>
              <a:rect r="r" b="b" t="t" l="l"/>
              <a:pathLst>
                <a:path h="8261350" w="8261350">
                  <a:moveTo>
                    <a:pt x="0" y="0"/>
                  </a:moveTo>
                  <a:lnTo>
                    <a:pt x="8261350" y="0"/>
                  </a:lnTo>
                  <a:lnTo>
                    <a:pt x="8261350" y="8261350"/>
                  </a:lnTo>
                  <a:lnTo>
                    <a:pt x="0" y="826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13327" y="313000"/>
            <a:ext cx="6629549" cy="164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Anatomia das Fontes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770465" y="2166640"/>
            <a:ext cx="9605010" cy="1617536"/>
          </a:xfrm>
          <a:custGeom>
            <a:avLst/>
            <a:gdLst/>
            <a:ahLst/>
            <a:cxnLst/>
            <a:rect r="r" b="b" t="t" l="l"/>
            <a:pathLst>
              <a:path h="1617536" w="9605010">
                <a:moveTo>
                  <a:pt x="0" y="0"/>
                </a:moveTo>
                <a:lnTo>
                  <a:pt x="9605010" y="0"/>
                </a:lnTo>
                <a:lnTo>
                  <a:pt x="9605010" y="1617536"/>
                </a:lnTo>
                <a:lnTo>
                  <a:pt x="0" y="161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813327" y="2209502"/>
            <a:ext cx="1059275" cy="1531811"/>
            <a:chOff x="0" y="0"/>
            <a:chExt cx="1412367" cy="20424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2367" cy="2042414"/>
            </a:xfrm>
            <a:custGeom>
              <a:avLst/>
              <a:gdLst/>
              <a:ahLst/>
              <a:cxnLst/>
              <a:rect r="r" b="b" t="t" l="l"/>
              <a:pathLst>
                <a:path h="2042414" w="1412367">
                  <a:moveTo>
                    <a:pt x="0" y="102616"/>
                  </a:moveTo>
                  <a:cubicBezTo>
                    <a:pt x="0" y="45974"/>
                    <a:pt x="45974" y="0"/>
                    <a:pt x="102616" y="0"/>
                  </a:cubicBezTo>
                  <a:lnTo>
                    <a:pt x="1309751" y="0"/>
                  </a:lnTo>
                  <a:cubicBezTo>
                    <a:pt x="1366393" y="0"/>
                    <a:pt x="1412367" y="45974"/>
                    <a:pt x="1412367" y="102616"/>
                  </a:cubicBezTo>
                  <a:lnTo>
                    <a:pt x="1412367" y="1939798"/>
                  </a:lnTo>
                  <a:cubicBezTo>
                    <a:pt x="1412367" y="1996440"/>
                    <a:pt x="1366393" y="2042414"/>
                    <a:pt x="1309751" y="2042414"/>
                  </a:cubicBezTo>
                  <a:lnTo>
                    <a:pt x="102616" y="2042414"/>
                  </a:lnTo>
                  <a:cubicBezTo>
                    <a:pt x="45974" y="2042414"/>
                    <a:pt x="0" y="1996440"/>
                    <a:pt x="0" y="193979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39559" y="2841426"/>
            <a:ext cx="397223" cy="38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37302" y="2436167"/>
            <a:ext cx="3310235" cy="45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5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Altura-x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37302" y="2875360"/>
            <a:ext cx="8195370" cy="59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Altura das letras minúsculas (x)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770465" y="4020294"/>
            <a:ext cx="9605010" cy="1617536"/>
          </a:xfrm>
          <a:custGeom>
            <a:avLst/>
            <a:gdLst/>
            <a:ahLst/>
            <a:cxnLst/>
            <a:rect r="r" b="b" t="t" l="l"/>
            <a:pathLst>
              <a:path h="1617536" w="9605010">
                <a:moveTo>
                  <a:pt x="0" y="0"/>
                </a:moveTo>
                <a:lnTo>
                  <a:pt x="9605010" y="0"/>
                </a:lnTo>
                <a:lnTo>
                  <a:pt x="9605010" y="1617536"/>
                </a:lnTo>
                <a:lnTo>
                  <a:pt x="0" y="161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813327" y="4063156"/>
            <a:ext cx="1059275" cy="1531811"/>
            <a:chOff x="0" y="0"/>
            <a:chExt cx="1412367" cy="20424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2367" cy="2042414"/>
            </a:xfrm>
            <a:custGeom>
              <a:avLst/>
              <a:gdLst/>
              <a:ahLst/>
              <a:cxnLst/>
              <a:rect r="r" b="b" t="t" l="l"/>
              <a:pathLst>
                <a:path h="2042414" w="1412367">
                  <a:moveTo>
                    <a:pt x="0" y="102616"/>
                  </a:moveTo>
                  <a:cubicBezTo>
                    <a:pt x="0" y="45974"/>
                    <a:pt x="45974" y="0"/>
                    <a:pt x="102616" y="0"/>
                  </a:cubicBezTo>
                  <a:lnTo>
                    <a:pt x="1309751" y="0"/>
                  </a:lnTo>
                  <a:cubicBezTo>
                    <a:pt x="1366393" y="0"/>
                    <a:pt x="1412367" y="45974"/>
                    <a:pt x="1412367" y="102616"/>
                  </a:cubicBezTo>
                  <a:lnTo>
                    <a:pt x="1412367" y="1939798"/>
                  </a:lnTo>
                  <a:cubicBezTo>
                    <a:pt x="1412367" y="1996440"/>
                    <a:pt x="1366393" y="2042414"/>
                    <a:pt x="1309751" y="2042414"/>
                  </a:cubicBezTo>
                  <a:lnTo>
                    <a:pt x="102616" y="2042414"/>
                  </a:lnTo>
                  <a:cubicBezTo>
                    <a:pt x="45974" y="2042414"/>
                    <a:pt x="0" y="1996440"/>
                    <a:pt x="0" y="193979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139559" y="4695081"/>
            <a:ext cx="397223" cy="38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37302" y="4289822"/>
            <a:ext cx="3310235" cy="45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5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Ascendente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37302" y="4729014"/>
            <a:ext cx="8195370" cy="59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Parte de letras como "h" que sobe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770465" y="5873949"/>
            <a:ext cx="9605010" cy="1617536"/>
          </a:xfrm>
          <a:custGeom>
            <a:avLst/>
            <a:gdLst/>
            <a:ahLst/>
            <a:cxnLst/>
            <a:rect r="r" b="b" t="t" l="l"/>
            <a:pathLst>
              <a:path h="1617536" w="9605010">
                <a:moveTo>
                  <a:pt x="0" y="0"/>
                </a:moveTo>
                <a:lnTo>
                  <a:pt x="9605010" y="0"/>
                </a:lnTo>
                <a:lnTo>
                  <a:pt x="9605010" y="1617536"/>
                </a:lnTo>
                <a:lnTo>
                  <a:pt x="0" y="161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813327" y="5916811"/>
            <a:ext cx="1059275" cy="1531811"/>
            <a:chOff x="0" y="0"/>
            <a:chExt cx="1412367" cy="20424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12367" cy="2042414"/>
            </a:xfrm>
            <a:custGeom>
              <a:avLst/>
              <a:gdLst/>
              <a:ahLst/>
              <a:cxnLst/>
              <a:rect r="r" b="b" t="t" l="l"/>
              <a:pathLst>
                <a:path h="2042414" w="1412367">
                  <a:moveTo>
                    <a:pt x="0" y="102616"/>
                  </a:moveTo>
                  <a:cubicBezTo>
                    <a:pt x="0" y="45974"/>
                    <a:pt x="45974" y="0"/>
                    <a:pt x="102616" y="0"/>
                  </a:cubicBezTo>
                  <a:lnTo>
                    <a:pt x="1309751" y="0"/>
                  </a:lnTo>
                  <a:cubicBezTo>
                    <a:pt x="1366393" y="0"/>
                    <a:pt x="1412367" y="45974"/>
                    <a:pt x="1412367" y="102616"/>
                  </a:cubicBezTo>
                  <a:lnTo>
                    <a:pt x="1412367" y="1939798"/>
                  </a:lnTo>
                  <a:cubicBezTo>
                    <a:pt x="1412367" y="1996440"/>
                    <a:pt x="1366393" y="2042414"/>
                    <a:pt x="1309751" y="2042414"/>
                  </a:cubicBezTo>
                  <a:lnTo>
                    <a:pt x="102616" y="2042414"/>
                  </a:lnTo>
                  <a:cubicBezTo>
                    <a:pt x="45974" y="2042414"/>
                    <a:pt x="0" y="1996440"/>
                    <a:pt x="0" y="193979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139559" y="6548735"/>
            <a:ext cx="397223" cy="38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37302" y="6143476"/>
            <a:ext cx="3310235" cy="45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5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Descendente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37302" y="6582667"/>
            <a:ext cx="8195370" cy="59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Parte de letras como "g" que desce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7770465" y="7727602"/>
            <a:ext cx="9605010" cy="1617536"/>
          </a:xfrm>
          <a:custGeom>
            <a:avLst/>
            <a:gdLst/>
            <a:ahLst/>
            <a:cxnLst/>
            <a:rect r="r" b="b" t="t" l="l"/>
            <a:pathLst>
              <a:path h="1617536" w="9605010">
                <a:moveTo>
                  <a:pt x="0" y="0"/>
                </a:moveTo>
                <a:lnTo>
                  <a:pt x="9605010" y="0"/>
                </a:lnTo>
                <a:lnTo>
                  <a:pt x="9605010" y="1617536"/>
                </a:lnTo>
                <a:lnTo>
                  <a:pt x="0" y="161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813327" y="7770465"/>
            <a:ext cx="1059275" cy="1531811"/>
            <a:chOff x="0" y="0"/>
            <a:chExt cx="1412367" cy="204241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12367" cy="2042414"/>
            </a:xfrm>
            <a:custGeom>
              <a:avLst/>
              <a:gdLst/>
              <a:ahLst/>
              <a:cxnLst/>
              <a:rect r="r" b="b" t="t" l="l"/>
              <a:pathLst>
                <a:path h="2042414" w="1412367">
                  <a:moveTo>
                    <a:pt x="0" y="102616"/>
                  </a:moveTo>
                  <a:cubicBezTo>
                    <a:pt x="0" y="45974"/>
                    <a:pt x="45974" y="0"/>
                    <a:pt x="102616" y="0"/>
                  </a:cubicBezTo>
                  <a:lnTo>
                    <a:pt x="1309751" y="0"/>
                  </a:lnTo>
                  <a:cubicBezTo>
                    <a:pt x="1366393" y="0"/>
                    <a:pt x="1412367" y="45974"/>
                    <a:pt x="1412367" y="102616"/>
                  </a:cubicBezTo>
                  <a:lnTo>
                    <a:pt x="1412367" y="1939798"/>
                  </a:lnTo>
                  <a:cubicBezTo>
                    <a:pt x="1412367" y="1996440"/>
                    <a:pt x="1366393" y="2042414"/>
                    <a:pt x="1309751" y="2042414"/>
                  </a:cubicBezTo>
                  <a:lnTo>
                    <a:pt x="102616" y="2042414"/>
                  </a:lnTo>
                  <a:cubicBezTo>
                    <a:pt x="45974" y="2042414"/>
                    <a:pt x="0" y="1996440"/>
                    <a:pt x="0" y="193979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8139559" y="8402390"/>
            <a:ext cx="397223" cy="38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37302" y="7997130"/>
            <a:ext cx="3310235" cy="45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5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Serifa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37302" y="8436322"/>
            <a:ext cx="8195370" cy="59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Traços no final das letras (como no "T" do Times New Roman)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8396" y="730597"/>
            <a:ext cx="7260729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Famílias Tipográficas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8396" y="3199359"/>
            <a:ext cx="5435632" cy="6044661"/>
            <a:chOff x="0" y="0"/>
            <a:chExt cx="7247509" cy="805954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7247509" cy="8059547"/>
            </a:xfrm>
            <a:custGeom>
              <a:avLst/>
              <a:gdLst/>
              <a:ahLst/>
              <a:cxnLst/>
              <a:rect r="r" b="b" t="t" l="l"/>
              <a:pathLst>
                <a:path h="8059547" w="7247509">
                  <a:moveTo>
                    <a:pt x="0" y="0"/>
                  </a:moveTo>
                  <a:lnTo>
                    <a:pt x="7247509" y="0"/>
                  </a:lnTo>
                  <a:lnTo>
                    <a:pt x="7247509" y="8059547"/>
                  </a:lnTo>
                  <a:lnTo>
                    <a:pt x="0" y="8059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6" t="0" r="-5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774038" y="2356991"/>
            <a:ext cx="4661249" cy="2283810"/>
          </a:xfrm>
          <a:custGeom>
            <a:avLst/>
            <a:gdLst/>
            <a:ahLst/>
            <a:cxnLst/>
            <a:rect r="r" b="b" t="t" l="l"/>
            <a:pathLst>
              <a:path h="2283810" w="4661249">
                <a:moveTo>
                  <a:pt x="0" y="0"/>
                </a:moveTo>
                <a:lnTo>
                  <a:pt x="4661249" y="0"/>
                </a:lnTo>
                <a:lnTo>
                  <a:pt x="4661249" y="2283810"/>
                </a:lnTo>
                <a:lnTo>
                  <a:pt x="0" y="2283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10686" y="2674590"/>
            <a:ext cx="3494335" cy="45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Serif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10686" y="3219450"/>
            <a:ext cx="3987999" cy="108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Clássica, elegante – ex: </a:t>
            </a:r>
            <a:r>
              <a:rPr lang="en-US" sz="2187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Times New Roman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676734" y="2356991"/>
            <a:ext cx="4661249" cy="2283810"/>
          </a:xfrm>
          <a:custGeom>
            <a:avLst/>
            <a:gdLst/>
            <a:ahLst/>
            <a:cxnLst/>
            <a:rect r="r" b="b" t="t" l="l"/>
            <a:pathLst>
              <a:path h="2283810" w="4661249">
                <a:moveTo>
                  <a:pt x="0" y="0"/>
                </a:moveTo>
                <a:lnTo>
                  <a:pt x="4661249" y="0"/>
                </a:lnTo>
                <a:lnTo>
                  <a:pt x="4661249" y="2283810"/>
                </a:lnTo>
                <a:lnTo>
                  <a:pt x="0" y="2283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13382" y="2674590"/>
            <a:ext cx="3494335" cy="45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Sans-serif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13382" y="3219450"/>
            <a:ext cx="3987999" cy="86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Limpa, moderna – ex: </a:t>
            </a:r>
            <a:r>
              <a:rPr lang="en-US" sz="2187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Arial, Roboto e Verdana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774038" y="4882158"/>
            <a:ext cx="4661249" cy="2283810"/>
          </a:xfrm>
          <a:custGeom>
            <a:avLst/>
            <a:gdLst/>
            <a:ahLst/>
            <a:cxnLst/>
            <a:rect r="r" b="b" t="t" l="l"/>
            <a:pathLst>
              <a:path h="2283810" w="4661249">
                <a:moveTo>
                  <a:pt x="0" y="0"/>
                </a:moveTo>
                <a:lnTo>
                  <a:pt x="4661249" y="0"/>
                </a:lnTo>
                <a:lnTo>
                  <a:pt x="4661249" y="2283810"/>
                </a:lnTo>
                <a:lnTo>
                  <a:pt x="0" y="2283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110686" y="5199758"/>
            <a:ext cx="3494335" cy="45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Monospace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10686" y="5637698"/>
            <a:ext cx="3987999" cy="12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Mesmo espaço, é usada para representar comandos e códigos– ex: </a:t>
            </a:r>
            <a:r>
              <a:rPr lang="en-US" sz="2187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Courier New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676734" y="4882158"/>
            <a:ext cx="4661249" cy="2283810"/>
          </a:xfrm>
          <a:custGeom>
            <a:avLst/>
            <a:gdLst/>
            <a:ahLst/>
            <a:cxnLst/>
            <a:rect r="r" b="b" t="t" l="l"/>
            <a:pathLst>
              <a:path h="2283810" w="4661249">
                <a:moveTo>
                  <a:pt x="0" y="0"/>
                </a:moveTo>
                <a:lnTo>
                  <a:pt x="4661249" y="0"/>
                </a:lnTo>
                <a:lnTo>
                  <a:pt x="4661249" y="2283810"/>
                </a:lnTo>
                <a:lnTo>
                  <a:pt x="0" y="2283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013382" y="5199758"/>
            <a:ext cx="3494335" cy="45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Script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13382" y="5744616"/>
            <a:ext cx="3987999" cy="63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Escrita manual – ex: </a:t>
            </a:r>
            <a:r>
              <a:rPr lang="en-US" sz="2187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Pacifico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7774038" y="7407325"/>
            <a:ext cx="9564052" cy="1836706"/>
          </a:xfrm>
          <a:custGeom>
            <a:avLst/>
            <a:gdLst/>
            <a:ahLst/>
            <a:cxnLst/>
            <a:rect r="r" b="b" t="t" l="l"/>
            <a:pathLst>
              <a:path h="1836706" w="9564052">
                <a:moveTo>
                  <a:pt x="0" y="0"/>
                </a:moveTo>
                <a:lnTo>
                  <a:pt x="9564052" y="0"/>
                </a:lnTo>
                <a:lnTo>
                  <a:pt x="9564052" y="1836706"/>
                </a:lnTo>
                <a:lnTo>
                  <a:pt x="0" y="1836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110686" y="7724924"/>
            <a:ext cx="3494335" cy="45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Display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10686" y="8269784"/>
            <a:ext cx="8890695" cy="42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Decorativas – ex: Comic Sans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8015940"/>
            <a:ext cx="7771016" cy="67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216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Família Tipográfica :Conjunto de glifos com a mesma característica anatômica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9689" y="3422600"/>
            <a:ext cx="6118669" cy="3441764"/>
            <a:chOff x="0" y="0"/>
            <a:chExt cx="8158226" cy="458901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158226" cy="4589018"/>
            </a:xfrm>
            <a:custGeom>
              <a:avLst/>
              <a:gdLst/>
              <a:ahLst/>
              <a:cxnLst/>
              <a:rect r="r" b="b" t="t" l="l"/>
              <a:pathLst>
                <a:path h="4589018" w="8158226">
                  <a:moveTo>
                    <a:pt x="0" y="0"/>
                  </a:moveTo>
                  <a:lnTo>
                    <a:pt x="8158226" y="0"/>
                  </a:lnTo>
                  <a:lnTo>
                    <a:pt x="8158226" y="4589018"/>
                  </a:lnTo>
                  <a:lnTo>
                    <a:pt x="0" y="4589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92802" y="776882"/>
            <a:ext cx="7391697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9"/>
              </a:lnSpc>
            </a:pPr>
            <a:r>
              <a:rPr lang="en-US" sz="58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Fontes e Emoções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2803" y="2144316"/>
            <a:ext cx="9360396" cy="149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🎨</a:t>
            </a:r>
            <a:r>
              <a:rPr lang="en-US" sz="46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Fontes também comunicam sentimentos!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888040" y="4118372"/>
            <a:ext cx="9369933" cy="1732121"/>
          </a:xfrm>
          <a:custGeom>
            <a:avLst/>
            <a:gdLst/>
            <a:ahLst/>
            <a:cxnLst/>
            <a:rect r="r" b="b" t="t" l="l"/>
            <a:pathLst>
              <a:path h="1732121" w="9369933">
                <a:moveTo>
                  <a:pt x="0" y="0"/>
                </a:moveTo>
                <a:lnTo>
                  <a:pt x="9369933" y="0"/>
                </a:lnTo>
                <a:lnTo>
                  <a:pt x="9369933" y="1732121"/>
                </a:lnTo>
                <a:lnTo>
                  <a:pt x="0" y="1732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97900" y="4390132"/>
            <a:ext cx="3695849" cy="49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Fontes leves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97900" y="4895999"/>
            <a:ext cx="8750201" cy="6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Carinho, amor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888040" y="6136481"/>
            <a:ext cx="9369933" cy="1732121"/>
          </a:xfrm>
          <a:custGeom>
            <a:avLst/>
            <a:gdLst/>
            <a:ahLst/>
            <a:cxnLst/>
            <a:rect r="r" b="b" t="t" l="l"/>
            <a:pathLst>
              <a:path h="1732121" w="9369933">
                <a:moveTo>
                  <a:pt x="0" y="0"/>
                </a:moveTo>
                <a:lnTo>
                  <a:pt x="9369933" y="0"/>
                </a:lnTo>
                <a:lnTo>
                  <a:pt x="9369933" y="1732121"/>
                </a:lnTo>
                <a:lnTo>
                  <a:pt x="0" y="1732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197900" y="6408241"/>
            <a:ext cx="3695849" cy="49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Fontes fortes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97900" y="6914109"/>
            <a:ext cx="8750201" cy="6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Impacto, seriedade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92802" y="8196411"/>
            <a:ext cx="9360408" cy="1256442"/>
            <a:chOff x="0" y="0"/>
            <a:chExt cx="12480544" cy="16752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80544" cy="1675257"/>
            </a:xfrm>
            <a:custGeom>
              <a:avLst/>
              <a:gdLst/>
              <a:ahLst/>
              <a:cxnLst/>
              <a:rect r="r" b="b" t="t" l="l"/>
              <a:pathLst>
                <a:path h="1675257" w="12480544">
                  <a:moveTo>
                    <a:pt x="0" y="165608"/>
                  </a:moveTo>
                  <a:cubicBezTo>
                    <a:pt x="0" y="74168"/>
                    <a:pt x="74168" y="0"/>
                    <a:pt x="165608" y="0"/>
                  </a:cubicBezTo>
                  <a:lnTo>
                    <a:pt x="12314936" y="0"/>
                  </a:lnTo>
                  <a:cubicBezTo>
                    <a:pt x="12406376" y="0"/>
                    <a:pt x="12480544" y="74168"/>
                    <a:pt x="12480544" y="165608"/>
                  </a:cubicBezTo>
                  <a:lnTo>
                    <a:pt x="12480544" y="1509649"/>
                  </a:lnTo>
                  <a:cubicBezTo>
                    <a:pt x="12480544" y="1601089"/>
                    <a:pt x="12406376" y="1675257"/>
                    <a:pt x="12314936" y="1675257"/>
                  </a:cubicBezTo>
                  <a:lnTo>
                    <a:pt x="165608" y="1675257"/>
                  </a:lnTo>
                  <a:cubicBezTo>
                    <a:pt x="74168" y="1675257"/>
                    <a:pt x="0" y="1601089"/>
                    <a:pt x="0" y="1509649"/>
                  </a:cubicBezTo>
                  <a:close/>
                </a:path>
              </a:pathLst>
            </a:custGeom>
            <a:solidFill>
              <a:srgbClr val="001D4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188375" y="8650040"/>
            <a:ext cx="369570" cy="295560"/>
            <a:chOff x="0" y="0"/>
            <a:chExt cx="492760" cy="39408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492760" cy="394081"/>
            </a:xfrm>
            <a:custGeom>
              <a:avLst/>
              <a:gdLst/>
              <a:ahLst/>
              <a:cxnLst/>
              <a:rect r="r" b="b" t="t" l="l"/>
              <a:pathLst>
                <a:path h="394081" w="492760">
                  <a:moveTo>
                    <a:pt x="0" y="0"/>
                  </a:moveTo>
                  <a:lnTo>
                    <a:pt x="492760" y="0"/>
                  </a:lnTo>
                  <a:lnTo>
                    <a:pt x="492760" y="394081"/>
                  </a:lnTo>
                  <a:lnTo>
                    <a:pt x="0" y="394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48" r="0" b="-548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853488" y="8394352"/>
            <a:ext cx="8104137" cy="6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312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Dica: use no máximo 2 ou 3 tipos no seu site</a:t>
            </a:r>
          </a:p>
        </p:txBody>
      </p:sp>
    </p:spTree>
  </p:cSld>
  <p:clrMapOvr>
    <a:masterClrMapping/>
  </p:clrMapOvr>
  <p:transition spd="fast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7285" y="380262"/>
            <a:ext cx="8491984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Estilizando Fontes com CSS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97285" y="2179141"/>
            <a:ext cx="7934039" cy="4815364"/>
            <a:chOff x="0" y="0"/>
            <a:chExt cx="10578719" cy="642048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578719" cy="6420485"/>
            </a:xfrm>
            <a:custGeom>
              <a:avLst/>
              <a:gdLst/>
              <a:ahLst/>
              <a:cxnLst/>
              <a:rect r="r" b="b" t="t" l="l"/>
              <a:pathLst>
                <a:path h="6420485" w="10578719">
                  <a:moveTo>
                    <a:pt x="0" y="0"/>
                  </a:moveTo>
                  <a:lnTo>
                    <a:pt x="10578719" y="0"/>
                  </a:lnTo>
                  <a:lnTo>
                    <a:pt x="10578719" y="6420485"/>
                  </a:lnTo>
                  <a:lnTo>
                    <a:pt x="0" y="642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8" r="0" b="-8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466212" y="2179141"/>
            <a:ext cx="7933944" cy="2845594"/>
            <a:chOff x="0" y="0"/>
            <a:chExt cx="10578592" cy="37941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8592" cy="3794125"/>
            </a:xfrm>
            <a:custGeom>
              <a:avLst/>
              <a:gdLst/>
              <a:ahLst/>
              <a:cxnLst/>
              <a:rect r="r" b="b" t="t" l="l"/>
              <a:pathLst>
                <a:path h="3794125" w="10578592">
                  <a:moveTo>
                    <a:pt x="0" y="143510"/>
                  </a:moveTo>
                  <a:cubicBezTo>
                    <a:pt x="0" y="64262"/>
                    <a:pt x="64262" y="0"/>
                    <a:pt x="143510" y="0"/>
                  </a:cubicBezTo>
                  <a:lnTo>
                    <a:pt x="10435082" y="0"/>
                  </a:lnTo>
                  <a:cubicBezTo>
                    <a:pt x="10514330" y="0"/>
                    <a:pt x="10578592" y="64262"/>
                    <a:pt x="10578592" y="143510"/>
                  </a:cubicBezTo>
                  <a:lnTo>
                    <a:pt x="10578592" y="3650615"/>
                  </a:lnTo>
                  <a:cubicBezTo>
                    <a:pt x="10578592" y="3729863"/>
                    <a:pt x="10514330" y="3794125"/>
                    <a:pt x="10435082" y="3794125"/>
                  </a:cubicBezTo>
                  <a:lnTo>
                    <a:pt x="143510" y="3794125"/>
                  </a:lnTo>
                  <a:cubicBezTo>
                    <a:pt x="64262" y="3794125"/>
                    <a:pt x="0" y="3729863"/>
                    <a:pt x="0" y="3650615"/>
                  </a:cubicBezTo>
                  <a:close/>
                </a:path>
              </a:pathLst>
            </a:custGeom>
            <a:solidFill>
              <a:srgbClr val="16222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53414" y="2179141"/>
            <a:ext cx="7959661" cy="2845594"/>
            <a:chOff x="0" y="0"/>
            <a:chExt cx="10612882" cy="37941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12882" cy="3794125"/>
            </a:xfrm>
            <a:custGeom>
              <a:avLst/>
              <a:gdLst/>
              <a:ahLst/>
              <a:cxnLst/>
              <a:rect r="r" b="b" t="t" l="l"/>
              <a:pathLst>
                <a:path h="3794125" w="10612882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10561574" y="0"/>
                  </a:lnTo>
                  <a:cubicBezTo>
                    <a:pt x="10589895" y="0"/>
                    <a:pt x="10612882" y="22987"/>
                    <a:pt x="10612882" y="51308"/>
                  </a:cubicBezTo>
                  <a:lnTo>
                    <a:pt x="10612882" y="3742817"/>
                  </a:lnTo>
                  <a:cubicBezTo>
                    <a:pt x="10612882" y="3771138"/>
                    <a:pt x="10589895" y="3794125"/>
                    <a:pt x="10561574" y="3794125"/>
                  </a:cubicBezTo>
                  <a:lnTo>
                    <a:pt x="51308" y="3794125"/>
                  </a:lnTo>
                  <a:cubicBezTo>
                    <a:pt x="22987" y="3794125"/>
                    <a:pt x="0" y="3771138"/>
                    <a:pt x="0" y="3742817"/>
                  </a:cubicBezTo>
                  <a:close/>
                </a:path>
              </a:pathLst>
            </a:custGeom>
            <a:solidFill>
              <a:srgbClr val="16222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709696" y="2142828"/>
            <a:ext cx="7447061" cy="268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>
                <a:solidFill>
                  <a:srgbClr val="E2E6E9"/>
                </a:solidFill>
                <a:latin typeface="Consolas"/>
                <a:ea typeface="Consolas"/>
                <a:cs typeface="Consolas"/>
                <a:sym typeface="Consolas"/>
              </a:rPr>
              <a:t>font-family: 'Roboto', sans-serif;font-size: 16px;font-weight: bold;font-style: italic;line-height: 1.5;       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7285" y="7571334"/>
            <a:ext cx="5497734" cy="1025557"/>
            <a:chOff x="0" y="0"/>
            <a:chExt cx="7330312" cy="1367409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330313" cy="1367409"/>
            </a:xfrm>
            <a:custGeom>
              <a:avLst/>
              <a:gdLst/>
              <a:ahLst/>
              <a:cxnLst/>
              <a:rect r="r" b="b" t="t" l="l"/>
              <a:pathLst>
                <a:path h="1367409" w="7330313">
                  <a:moveTo>
                    <a:pt x="0" y="0"/>
                  </a:moveTo>
                  <a:lnTo>
                    <a:pt x="7330313" y="0"/>
                  </a:lnTo>
                  <a:lnTo>
                    <a:pt x="7330313" y="1367409"/>
                  </a:lnTo>
                  <a:lnTo>
                    <a:pt x="0" y="1367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81" r="0" b="-28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53566" y="8815090"/>
            <a:ext cx="3205014" cy="43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font-family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3566" y="9255175"/>
            <a:ext cx="4985148" cy="56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Define a família tipográfica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394996" y="7571334"/>
            <a:ext cx="5497830" cy="1025557"/>
            <a:chOff x="0" y="0"/>
            <a:chExt cx="7330440" cy="1367409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330440" cy="1367409"/>
            </a:xfrm>
            <a:custGeom>
              <a:avLst/>
              <a:gdLst/>
              <a:ahLst/>
              <a:cxnLst/>
              <a:rect r="r" b="b" t="t" l="l"/>
              <a:pathLst>
                <a:path h="1367409" w="7330440">
                  <a:moveTo>
                    <a:pt x="0" y="0"/>
                  </a:moveTo>
                  <a:lnTo>
                    <a:pt x="7330440" y="0"/>
                  </a:lnTo>
                  <a:lnTo>
                    <a:pt x="7330440" y="1367409"/>
                  </a:lnTo>
                  <a:lnTo>
                    <a:pt x="0" y="1367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81" r="0" b="-281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651277" y="8815090"/>
            <a:ext cx="3205014" cy="43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font-size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51277" y="9255175"/>
            <a:ext cx="4985296" cy="56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Define o tamanho da fonte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892855" y="7571334"/>
            <a:ext cx="5497830" cy="1025557"/>
            <a:chOff x="0" y="0"/>
            <a:chExt cx="7330440" cy="1367409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330440" cy="1367409"/>
            </a:xfrm>
            <a:custGeom>
              <a:avLst/>
              <a:gdLst/>
              <a:ahLst/>
              <a:cxnLst/>
              <a:rect r="r" b="b" t="t" l="l"/>
              <a:pathLst>
                <a:path h="1367409" w="7330440">
                  <a:moveTo>
                    <a:pt x="0" y="0"/>
                  </a:moveTo>
                  <a:lnTo>
                    <a:pt x="7330440" y="0"/>
                  </a:lnTo>
                  <a:lnTo>
                    <a:pt x="7330440" y="1367409"/>
                  </a:lnTo>
                  <a:lnTo>
                    <a:pt x="0" y="1367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81" r="0" b="-281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149137" y="8815090"/>
            <a:ext cx="3205014" cy="43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font-weight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49137" y="9255175"/>
            <a:ext cx="4985296" cy="37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Define o espessura/peso (negrito)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2" t="0" r="-8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310527"/>
            <a:chOff x="0" y="0"/>
            <a:chExt cx="9144000" cy="13747369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47369"/>
            </a:xfrm>
            <a:custGeom>
              <a:avLst/>
              <a:gdLst/>
              <a:ahLst/>
              <a:cxnLst/>
              <a:rect r="r" b="b" t="t" l="l"/>
              <a:pathLst>
                <a:path h="13747369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47369"/>
                  </a:lnTo>
                  <a:lnTo>
                    <a:pt x="0" y="13747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" r="0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254458" y="1901821"/>
            <a:ext cx="7209064" cy="5863536"/>
            <a:chOff x="0" y="0"/>
            <a:chExt cx="9612086" cy="781804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612122" cy="7817993"/>
            </a:xfrm>
            <a:custGeom>
              <a:avLst/>
              <a:gdLst/>
              <a:ahLst/>
              <a:cxnLst/>
              <a:rect r="r" b="b" t="t" l="l"/>
              <a:pathLst>
                <a:path h="7817993" w="9612122">
                  <a:moveTo>
                    <a:pt x="0" y="0"/>
                  </a:moveTo>
                  <a:lnTo>
                    <a:pt x="9612122" y="0"/>
                  </a:lnTo>
                  <a:lnTo>
                    <a:pt x="9612122" y="7817993"/>
                  </a:lnTo>
                  <a:lnTo>
                    <a:pt x="0" y="7817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" t="0" r="-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61107" y="540841"/>
            <a:ext cx="5436394" cy="69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Shorthand em CSS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61107" y="1603622"/>
            <a:ext cx="9907808" cy="1021556"/>
            <a:chOff x="0" y="0"/>
            <a:chExt cx="13210411" cy="13620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10412" cy="1362075"/>
            </a:xfrm>
            <a:custGeom>
              <a:avLst/>
              <a:gdLst/>
              <a:ahLst/>
              <a:cxnLst/>
              <a:rect r="r" b="b" t="t" l="l"/>
              <a:pathLst>
                <a:path h="1362075" w="13210412">
                  <a:moveTo>
                    <a:pt x="0" y="121793"/>
                  </a:moveTo>
                  <a:cubicBezTo>
                    <a:pt x="0" y="54483"/>
                    <a:pt x="54483" y="0"/>
                    <a:pt x="121793" y="0"/>
                  </a:cubicBezTo>
                  <a:lnTo>
                    <a:pt x="13088620" y="0"/>
                  </a:lnTo>
                  <a:cubicBezTo>
                    <a:pt x="13155930" y="0"/>
                    <a:pt x="13210412" y="54483"/>
                    <a:pt x="13210412" y="121793"/>
                  </a:cubicBezTo>
                  <a:lnTo>
                    <a:pt x="13210412" y="1240282"/>
                  </a:lnTo>
                  <a:cubicBezTo>
                    <a:pt x="13210412" y="1307592"/>
                    <a:pt x="13155930" y="1362075"/>
                    <a:pt x="13088620" y="1362075"/>
                  </a:cubicBezTo>
                  <a:lnTo>
                    <a:pt x="121793" y="1362075"/>
                  </a:lnTo>
                  <a:cubicBezTo>
                    <a:pt x="54483" y="1362075"/>
                    <a:pt x="0" y="1307592"/>
                    <a:pt x="0" y="1240282"/>
                  </a:cubicBezTo>
                  <a:close/>
                </a:path>
              </a:pathLst>
            </a:custGeom>
            <a:solidFill>
              <a:srgbClr val="16222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50242" y="1603622"/>
            <a:ext cx="9929432" cy="1021461"/>
            <a:chOff x="0" y="0"/>
            <a:chExt cx="13239243" cy="13619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39243" cy="1361948"/>
            </a:xfrm>
            <a:custGeom>
              <a:avLst/>
              <a:gdLst/>
              <a:ahLst/>
              <a:cxnLst/>
              <a:rect r="r" b="b" t="t" l="l"/>
              <a:pathLst>
                <a:path h="1361948" w="13239243">
                  <a:moveTo>
                    <a:pt x="0" y="43434"/>
                  </a:moveTo>
                  <a:cubicBezTo>
                    <a:pt x="0" y="19431"/>
                    <a:pt x="19431" y="0"/>
                    <a:pt x="43434" y="0"/>
                  </a:cubicBezTo>
                  <a:lnTo>
                    <a:pt x="13195808" y="0"/>
                  </a:lnTo>
                  <a:cubicBezTo>
                    <a:pt x="13219812" y="0"/>
                    <a:pt x="13239243" y="19431"/>
                    <a:pt x="13239243" y="43434"/>
                  </a:cubicBezTo>
                  <a:lnTo>
                    <a:pt x="13239243" y="1318514"/>
                  </a:lnTo>
                  <a:cubicBezTo>
                    <a:pt x="13239243" y="1342517"/>
                    <a:pt x="13219812" y="1361948"/>
                    <a:pt x="13195808" y="1361948"/>
                  </a:cubicBezTo>
                  <a:lnTo>
                    <a:pt x="43434" y="1361948"/>
                  </a:lnTo>
                  <a:cubicBezTo>
                    <a:pt x="19431" y="1361948"/>
                    <a:pt x="0" y="1342517"/>
                    <a:pt x="0" y="1318514"/>
                  </a:cubicBezTo>
                  <a:close/>
                </a:path>
              </a:pathLst>
            </a:custGeom>
            <a:solidFill>
              <a:srgbClr val="16222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67680" y="1576090"/>
            <a:ext cx="9494639" cy="88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686">
                <a:solidFill>
                  <a:srgbClr val="E2E6E9"/>
                </a:solidFill>
                <a:latin typeface="Consolas"/>
                <a:ea typeface="Consolas"/>
                <a:cs typeface="Consolas"/>
                <a:sym typeface="Consolas"/>
              </a:rPr>
              <a:t>font: italic bold 1.2em 'Roboto', sans-serif;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1107" y="2932211"/>
            <a:ext cx="4349204" cy="56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3373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Explicando: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46820" y="3806577"/>
            <a:ext cx="9936385" cy="1338453"/>
          </a:xfrm>
          <a:custGeom>
            <a:avLst/>
            <a:gdLst/>
            <a:ahLst/>
            <a:cxnLst/>
            <a:rect r="r" b="b" t="t" l="l"/>
            <a:pathLst>
              <a:path h="1338453" w="9936385">
                <a:moveTo>
                  <a:pt x="0" y="0"/>
                </a:moveTo>
                <a:lnTo>
                  <a:pt x="9936385" y="0"/>
                </a:lnTo>
                <a:lnTo>
                  <a:pt x="9936385" y="1338453"/>
                </a:lnTo>
                <a:lnTo>
                  <a:pt x="0" y="133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32532" y="3820865"/>
            <a:ext cx="114300" cy="1309878"/>
            <a:chOff x="0" y="0"/>
            <a:chExt cx="152400" cy="17465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400" cy="1746504"/>
            </a:xfrm>
            <a:custGeom>
              <a:avLst/>
              <a:gdLst/>
              <a:ahLst/>
              <a:cxnLst/>
              <a:rect r="r" b="b" t="t" l="l"/>
              <a:pathLst>
                <a:path h="1746504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670304"/>
                  </a:lnTo>
                  <a:cubicBezTo>
                    <a:pt x="152400" y="1712341"/>
                    <a:pt x="118237" y="1746504"/>
                    <a:pt x="76200" y="1746504"/>
                  </a:cubicBezTo>
                  <a:cubicBezTo>
                    <a:pt x="34163" y="1746504"/>
                    <a:pt x="0" y="1712341"/>
                    <a:pt x="0" y="167030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92845" y="4028777"/>
            <a:ext cx="271819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italic (Fonte-style)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9995" y="4527214"/>
            <a:ext cx="9330035" cy="30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686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estilo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46820" y="5333851"/>
            <a:ext cx="9936385" cy="1338453"/>
          </a:xfrm>
          <a:custGeom>
            <a:avLst/>
            <a:gdLst/>
            <a:ahLst/>
            <a:cxnLst/>
            <a:rect r="r" b="b" t="t" l="l"/>
            <a:pathLst>
              <a:path h="1338453" w="9936385">
                <a:moveTo>
                  <a:pt x="0" y="0"/>
                </a:moveTo>
                <a:lnTo>
                  <a:pt x="9936385" y="0"/>
                </a:lnTo>
                <a:lnTo>
                  <a:pt x="9936385" y="1338453"/>
                </a:lnTo>
                <a:lnTo>
                  <a:pt x="0" y="133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32532" y="5348139"/>
            <a:ext cx="114300" cy="1309878"/>
            <a:chOff x="0" y="0"/>
            <a:chExt cx="152400" cy="174650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2400" cy="1746504"/>
            </a:xfrm>
            <a:custGeom>
              <a:avLst/>
              <a:gdLst/>
              <a:ahLst/>
              <a:cxnLst/>
              <a:rect r="r" b="b" t="t" l="l"/>
              <a:pathLst>
                <a:path h="1746504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670304"/>
                  </a:lnTo>
                  <a:cubicBezTo>
                    <a:pt x="152400" y="1712341"/>
                    <a:pt x="118237" y="1746504"/>
                    <a:pt x="76200" y="1746504"/>
                  </a:cubicBezTo>
                  <a:cubicBezTo>
                    <a:pt x="34163" y="1746504"/>
                    <a:pt x="0" y="1712341"/>
                    <a:pt x="0" y="167030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92845" y="5556051"/>
            <a:ext cx="2718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bold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2845" y="5949851"/>
            <a:ext cx="9330035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686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peso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746820" y="6861125"/>
            <a:ext cx="9936385" cy="1338453"/>
          </a:xfrm>
          <a:custGeom>
            <a:avLst/>
            <a:gdLst/>
            <a:ahLst/>
            <a:cxnLst/>
            <a:rect r="r" b="b" t="t" l="l"/>
            <a:pathLst>
              <a:path h="1338453" w="9936385">
                <a:moveTo>
                  <a:pt x="0" y="0"/>
                </a:moveTo>
                <a:lnTo>
                  <a:pt x="9936385" y="0"/>
                </a:lnTo>
                <a:lnTo>
                  <a:pt x="9936385" y="1338453"/>
                </a:lnTo>
                <a:lnTo>
                  <a:pt x="0" y="133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32532" y="6875412"/>
            <a:ext cx="114300" cy="1309878"/>
            <a:chOff x="0" y="0"/>
            <a:chExt cx="152400" cy="174650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2400" cy="1746504"/>
            </a:xfrm>
            <a:custGeom>
              <a:avLst/>
              <a:gdLst/>
              <a:ahLst/>
              <a:cxnLst/>
              <a:rect r="r" b="b" t="t" l="l"/>
              <a:pathLst>
                <a:path h="1746504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670304"/>
                  </a:lnTo>
                  <a:cubicBezTo>
                    <a:pt x="152400" y="1712341"/>
                    <a:pt x="118237" y="1746504"/>
                    <a:pt x="76200" y="1746504"/>
                  </a:cubicBezTo>
                  <a:cubicBezTo>
                    <a:pt x="34163" y="1746504"/>
                    <a:pt x="0" y="1712341"/>
                    <a:pt x="0" y="167030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092845" y="7083326"/>
            <a:ext cx="271819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1em (16px)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2845" y="7477125"/>
            <a:ext cx="9330035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686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tamanho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746820" y="8388400"/>
            <a:ext cx="9936385" cy="1338453"/>
          </a:xfrm>
          <a:custGeom>
            <a:avLst/>
            <a:gdLst/>
            <a:ahLst/>
            <a:cxnLst/>
            <a:rect r="r" b="b" t="t" l="l"/>
            <a:pathLst>
              <a:path h="1338453" w="9936385">
                <a:moveTo>
                  <a:pt x="0" y="0"/>
                </a:moveTo>
                <a:lnTo>
                  <a:pt x="9936385" y="0"/>
                </a:lnTo>
                <a:lnTo>
                  <a:pt x="9936385" y="1338453"/>
                </a:lnTo>
                <a:lnTo>
                  <a:pt x="0" y="133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732532" y="8402688"/>
            <a:ext cx="114300" cy="1309878"/>
            <a:chOff x="0" y="0"/>
            <a:chExt cx="152400" cy="174650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2400" cy="1746504"/>
            </a:xfrm>
            <a:custGeom>
              <a:avLst/>
              <a:gdLst/>
              <a:ahLst/>
              <a:cxnLst/>
              <a:rect r="r" b="b" t="t" l="l"/>
              <a:pathLst>
                <a:path h="1746504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670304"/>
                  </a:lnTo>
                  <a:cubicBezTo>
                    <a:pt x="152400" y="1712341"/>
                    <a:pt x="118237" y="1746504"/>
                    <a:pt x="76200" y="1746504"/>
                  </a:cubicBezTo>
                  <a:cubicBezTo>
                    <a:pt x="34163" y="1746504"/>
                    <a:pt x="0" y="1712341"/>
                    <a:pt x="0" y="1670304"/>
                  </a:cubicBezTo>
                  <a:close/>
                </a:path>
              </a:pathLst>
            </a:custGeom>
            <a:solidFill>
              <a:srgbClr val="609DFF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092845" y="8610600"/>
            <a:ext cx="2718198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Roboto, sans-serif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2845" y="9004399"/>
            <a:ext cx="9330035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686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família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8117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2" t="0" r="-8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699875" y="2658963"/>
            <a:ext cx="6318294" cy="4969049"/>
            <a:chOff x="0" y="0"/>
            <a:chExt cx="8424391" cy="662539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8424418" cy="6625336"/>
            </a:xfrm>
            <a:custGeom>
              <a:avLst/>
              <a:gdLst/>
              <a:ahLst/>
              <a:cxnLst/>
              <a:rect r="r" b="b" t="t" l="l"/>
              <a:pathLst>
                <a:path h="6625336" w="8424418">
                  <a:moveTo>
                    <a:pt x="0" y="0"/>
                  </a:moveTo>
                  <a:lnTo>
                    <a:pt x="8424418" y="0"/>
                  </a:lnTo>
                  <a:lnTo>
                    <a:pt x="8424418" y="6625336"/>
                  </a:lnTo>
                  <a:lnTo>
                    <a:pt x="0" y="6625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6" r="0" b="-1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79747" y="1094796"/>
            <a:ext cx="7835056" cy="192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1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Usando Google Fonts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79748" y="3311277"/>
            <a:ext cx="9270492" cy="3423570"/>
            <a:chOff x="0" y="0"/>
            <a:chExt cx="12360656" cy="45647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60656" cy="4564761"/>
            </a:xfrm>
            <a:custGeom>
              <a:avLst/>
              <a:gdLst/>
              <a:ahLst/>
              <a:cxnLst/>
              <a:rect r="r" b="b" t="t" l="l"/>
              <a:pathLst>
                <a:path h="4564761" w="12360656">
                  <a:moveTo>
                    <a:pt x="0" y="172720"/>
                  </a:moveTo>
                  <a:cubicBezTo>
                    <a:pt x="0" y="77343"/>
                    <a:pt x="77343" y="0"/>
                    <a:pt x="172720" y="0"/>
                  </a:cubicBezTo>
                  <a:lnTo>
                    <a:pt x="12187936" y="0"/>
                  </a:lnTo>
                  <a:cubicBezTo>
                    <a:pt x="12283313" y="0"/>
                    <a:pt x="12360656" y="77343"/>
                    <a:pt x="12360656" y="172720"/>
                  </a:cubicBezTo>
                  <a:lnTo>
                    <a:pt x="12360656" y="4392041"/>
                  </a:lnTo>
                  <a:cubicBezTo>
                    <a:pt x="12360656" y="4487418"/>
                    <a:pt x="12283313" y="4564761"/>
                    <a:pt x="12187936" y="4564761"/>
                  </a:cubicBezTo>
                  <a:lnTo>
                    <a:pt x="172720" y="4564761"/>
                  </a:lnTo>
                  <a:cubicBezTo>
                    <a:pt x="77343" y="4564761"/>
                    <a:pt x="0" y="4487418"/>
                    <a:pt x="0" y="4392041"/>
                  </a:cubicBezTo>
                  <a:close/>
                </a:path>
              </a:pathLst>
            </a:custGeom>
            <a:solidFill>
              <a:srgbClr val="16222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64419" y="3311277"/>
            <a:ext cx="9301162" cy="3423665"/>
            <a:chOff x="0" y="0"/>
            <a:chExt cx="12401549" cy="45648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401550" cy="4564888"/>
            </a:xfrm>
            <a:custGeom>
              <a:avLst/>
              <a:gdLst/>
              <a:ahLst/>
              <a:cxnLst/>
              <a:rect r="r" b="b" t="t" l="l"/>
              <a:pathLst>
                <a:path h="4564888" w="12401550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339828" y="0"/>
                  </a:lnTo>
                  <a:cubicBezTo>
                    <a:pt x="12373864" y="0"/>
                    <a:pt x="12401550" y="27686"/>
                    <a:pt x="12401550" y="61722"/>
                  </a:cubicBezTo>
                  <a:lnTo>
                    <a:pt x="12401550" y="4503166"/>
                  </a:lnTo>
                  <a:cubicBezTo>
                    <a:pt x="12401550" y="4537202"/>
                    <a:pt x="12373864" y="4564888"/>
                    <a:pt x="12339828" y="4564888"/>
                  </a:cubicBezTo>
                  <a:lnTo>
                    <a:pt x="61722" y="4564888"/>
                  </a:lnTo>
                  <a:cubicBezTo>
                    <a:pt x="27686" y="4564888"/>
                    <a:pt x="0" y="4537202"/>
                    <a:pt x="0" y="4503166"/>
                  </a:cubicBezTo>
                  <a:close/>
                </a:path>
              </a:pathLst>
            </a:custGeom>
            <a:solidFill>
              <a:srgbClr val="16222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72940" y="3256806"/>
            <a:ext cx="8684121" cy="32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Consolas"/>
                <a:ea typeface="Consolas"/>
                <a:cs typeface="Consolas"/>
                <a:sym typeface="Consolas"/>
              </a:rPr>
              <a:t>@import url('https://fonts.googleapis.com/css2?family=Roboto&amp;display=swap');body {  font-family: 'Roboto', sans-serif;}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79748" y="7081986"/>
            <a:ext cx="9270492" cy="1320356"/>
            <a:chOff x="0" y="0"/>
            <a:chExt cx="12360656" cy="17604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60656" cy="1760474"/>
            </a:xfrm>
            <a:custGeom>
              <a:avLst/>
              <a:gdLst/>
              <a:ahLst/>
              <a:cxnLst/>
              <a:rect r="r" b="b" t="t" l="l"/>
              <a:pathLst>
                <a:path h="1760474" w="12360656">
                  <a:moveTo>
                    <a:pt x="0" y="172720"/>
                  </a:moveTo>
                  <a:cubicBezTo>
                    <a:pt x="0" y="77343"/>
                    <a:pt x="77343" y="0"/>
                    <a:pt x="172720" y="0"/>
                  </a:cubicBezTo>
                  <a:lnTo>
                    <a:pt x="12187936" y="0"/>
                  </a:lnTo>
                  <a:cubicBezTo>
                    <a:pt x="12283313" y="0"/>
                    <a:pt x="12360656" y="77343"/>
                    <a:pt x="12360656" y="172720"/>
                  </a:cubicBezTo>
                  <a:lnTo>
                    <a:pt x="12360656" y="1587754"/>
                  </a:lnTo>
                  <a:cubicBezTo>
                    <a:pt x="12360656" y="1683131"/>
                    <a:pt x="12283313" y="1760474"/>
                    <a:pt x="12187936" y="1760474"/>
                  </a:cubicBezTo>
                  <a:lnTo>
                    <a:pt x="172720" y="1760474"/>
                  </a:lnTo>
                  <a:cubicBezTo>
                    <a:pt x="77343" y="1760474"/>
                    <a:pt x="0" y="1683131"/>
                    <a:pt x="0" y="1587754"/>
                  </a:cubicBezTo>
                  <a:close/>
                </a:path>
              </a:pathLst>
            </a:custGeom>
            <a:solidFill>
              <a:srgbClr val="02234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88269" y="7550051"/>
            <a:ext cx="385572" cy="308514"/>
            <a:chOff x="0" y="0"/>
            <a:chExt cx="514096" cy="411352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514096" cy="411353"/>
            </a:xfrm>
            <a:custGeom>
              <a:avLst/>
              <a:gdLst/>
              <a:ahLst/>
              <a:cxnLst/>
              <a:rect r="r" b="b" t="t" l="l"/>
              <a:pathLst>
                <a:path h="411353" w="514096">
                  <a:moveTo>
                    <a:pt x="0" y="0"/>
                  </a:moveTo>
                  <a:lnTo>
                    <a:pt x="514096" y="0"/>
                  </a:lnTo>
                  <a:lnTo>
                    <a:pt x="514096" y="411353"/>
                  </a:lnTo>
                  <a:lnTo>
                    <a:pt x="0" y="411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71" r="0" b="-771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082404" y="7277100"/>
            <a:ext cx="7959327" cy="69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💡</a:t>
            </a:r>
            <a:r>
              <a:rPr lang="en-US" sz="2375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Acesse: https://fonts.google.com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DAGyDOLsu9o</dc:identifier>
  <dcterms:modified xsi:type="dcterms:W3CDTF">2011-08-01T06:04:30Z</dcterms:modified>
  <cp:revision>1</cp:revision>
  <dc:title>Trabalho sobre fonte de letra.pptx</dc:title>
</cp:coreProperties>
</file>